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Fredoka" charset="1" panose="02000000000000000000"/>
      <p:regular r:id="rId25"/>
    </p:embeddedFont>
    <p:embeddedFont>
      <p:font typeface="Kollektif" charset="1" panose="020B0604020101010102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2" Target="../media/image3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7983" y="319621"/>
            <a:ext cx="820717" cy="964518"/>
          </a:xfrm>
          <a:custGeom>
            <a:avLst/>
            <a:gdLst/>
            <a:ahLst/>
            <a:cxnLst/>
            <a:rect r="r" b="b" t="t" l="l"/>
            <a:pathLst>
              <a:path h="964518" w="820717">
                <a:moveTo>
                  <a:pt x="0" y="0"/>
                </a:moveTo>
                <a:lnTo>
                  <a:pt x="820717" y="0"/>
                </a:lnTo>
                <a:lnTo>
                  <a:pt x="820717" y="964518"/>
                </a:lnTo>
                <a:lnTo>
                  <a:pt x="0" y="96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0070" y="1512739"/>
            <a:ext cx="8054889" cy="161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8"/>
              </a:lnSpc>
            </a:pPr>
            <a:r>
              <a:rPr lang="en-US" sz="12118">
                <a:solidFill>
                  <a:srgbClr val="DC0E20"/>
                </a:solidFill>
                <a:latin typeface="Fredoka"/>
                <a:ea typeface="Fredoka"/>
                <a:cs typeface="Fredoka"/>
                <a:sym typeface="Fredoka"/>
              </a:rPr>
              <a:t>Sruthika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2010" y="382620"/>
            <a:ext cx="5951010" cy="90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3"/>
              </a:lnSpc>
              <a:spcBef>
                <a:spcPct val="0"/>
              </a:spcBef>
            </a:pPr>
            <a:r>
              <a:rPr lang="en-US" sz="6803">
                <a:solidFill>
                  <a:srgbClr val="E59C2D"/>
                </a:solidFill>
                <a:latin typeface="Fredoka"/>
                <a:ea typeface="Fredoka"/>
                <a:cs typeface="Fredoka"/>
                <a:sym typeface="Fredoka"/>
              </a:rPr>
              <a:t>SQL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86186" y="779276"/>
            <a:ext cx="616982" cy="43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  <a:spcBef>
                <a:spcPct val="0"/>
              </a:spcBef>
            </a:pPr>
            <a:r>
              <a:rPr lang="en-US" sz="3231">
                <a:solidFill>
                  <a:srgbClr val="E59C2D"/>
                </a:solidFill>
                <a:latin typeface="Fredoka"/>
                <a:ea typeface="Fredoka"/>
                <a:cs typeface="Fredoka"/>
                <a:sym typeface="Fredoka"/>
              </a:rPr>
              <a:t> By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8342" y="3257374"/>
            <a:ext cx="10675999" cy="4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2"/>
              </a:lnSpc>
              <a:spcBef>
                <a:spcPct val="0"/>
              </a:spcBef>
            </a:pPr>
            <a:r>
              <a:rPr lang="en-US" sz="3482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A  Project  on  Pizza  House  Sales  Analysis.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57912" y="9082218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11487110" y="861575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952774" y="245462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113982" y="191153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885531">
            <a:off x="17074054" y="584341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81508" y="1968784"/>
            <a:ext cx="11204943" cy="4156179"/>
          </a:xfrm>
          <a:custGeom>
            <a:avLst/>
            <a:gdLst/>
            <a:ahLst/>
            <a:cxnLst/>
            <a:rect r="r" b="b" t="t" l="l"/>
            <a:pathLst>
              <a:path h="4156179" w="11204943">
                <a:moveTo>
                  <a:pt x="0" y="0"/>
                </a:moveTo>
                <a:lnTo>
                  <a:pt x="11204942" y="0"/>
                </a:lnTo>
                <a:lnTo>
                  <a:pt x="11204942" y="4156179"/>
                </a:lnTo>
                <a:lnTo>
                  <a:pt x="0" y="4156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73" r="0" b="-35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81508" y="6347873"/>
            <a:ext cx="6486336" cy="3537722"/>
          </a:xfrm>
          <a:custGeom>
            <a:avLst/>
            <a:gdLst/>
            <a:ahLst/>
            <a:cxnLst/>
            <a:rect r="r" b="b" t="t" l="l"/>
            <a:pathLst>
              <a:path h="3537722" w="6486336">
                <a:moveTo>
                  <a:pt x="0" y="0"/>
                </a:moveTo>
                <a:lnTo>
                  <a:pt x="6486336" y="0"/>
                </a:lnTo>
                <a:lnTo>
                  <a:pt x="6486336" y="3537722"/>
                </a:lnTo>
                <a:lnTo>
                  <a:pt x="0" y="353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51" r="0" b="-828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6571" y="302544"/>
            <a:ext cx="17259300" cy="144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5. List the top 5 most ordered pizza types along with their quantities.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57912" y="9082218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8115483" y="861575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952774" y="245462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356043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96331" y="9258300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074054" y="584341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60027" y="2306881"/>
            <a:ext cx="13794474" cy="3741751"/>
          </a:xfrm>
          <a:custGeom>
            <a:avLst/>
            <a:gdLst/>
            <a:ahLst/>
            <a:cxnLst/>
            <a:rect r="r" b="b" t="t" l="l"/>
            <a:pathLst>
              <a:path h="3741751" w="13794474">
                <a:moveTo>
                  <a:pt x="0" y="0"/>
                </a:moveTo>
                <a:lnTo>
                  <a:pt x="13794475" y="0"/>
                </a:lnTo>
                <a:lnTo>
                  <a:pt x="13794475" y="3741751"/>
                </a:lnTo>
                <a:lnTo>
                  <a:pt x="0" y="3741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60027" y="6257688"/>
            <a:ext cx="4744335" cy="3671476"/>
          </a:xfrm>
          <a:custGeom>
            <a:avLst/>
            <a:gdLst/>
            <a:ahLst/>
            <a:cxnLst/>
            <a:rect r="r" b="b" t="t" l="l"/>
            <a:pathLst>
              <a:path h="3671476" w="4744335">
                <a:moveTo>
                  <a:pt x="0" y="0"/>
                </a:moveTo>
                <a:lnTo>
                  <a:pt x="4744335" y="0"/>
                </a:lnTo>
                <a:lnTo>
                  <a:pt x="4744335" y="3671475"/>
                </a:lnTo>
                <a:lnTo>
                  <a:pt x="0" y="3671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3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2954" y="440917"/>
            <a:ext cx="17405046" cy="143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5588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6. find the total quantity of each pizza category ordered.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57912" y="9082218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4448531" y="7293040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952774" y="245462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356043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24857" y="858743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074054" y="584341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1574" y="7276003"/>
            <a:ext cx="696589" cy="69658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107448" y="2620649"/>
            <a:ext cx="7873998" cy="4205684"/>
          </a:xfrm>
          <a:custGeom>
            <a:avLst/>
            <a:gdLst/>
            <a:ahLst/>
            <a:cxnLst/>
            <a:rect r="r" b="b" t="t" l="l"/>
            <a:pathLst>
              <a:path h="4205684" w="7873998">
                <a:moveTo>
                  <a:pt x="0" y="0"/>
                </a:moveTo>
                <a:lnTo>
                  <a:pt x="7873999" y="0"/>
                </a:lnTo>
                <a:lnTo>
                  <a:pt x="7873999" y="4205684"/>
                </a:lnTo>
                <a:lnTo>
                  <a:pt x="0" y="4205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4" r="-344" b="-314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22399" y="7029995"/>
            <a:ext cx="2944363" cy="1056880"/>
          </a:xfrm>
          <a:custGeom>
            <a:avLst/>
            <a:gdLst/>
            <a:ahLst/>
            <a:cxnLst/>
            <a:rect r="r" b="b" t="t" l="l"/>
            <a:pathLst>
              <a:path h="1056880" w="2944363">
                <a:moveTo>
                  <a:pt x="0" y="0"/>
                </a:moveTo>
                <a:lnTo>
                  <a:pt x="2944363" y="0"/>
                </a:lnTo>
                <a:lnTo>
                  <a:pt x="2944363" y="1056880"/>
                </a:lnTo>
                <a:lnTo>
                  <a:pt x="0" y="1056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368" r="-2557" b="-537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22399" y="1522946"/>
            <a:ext cx="2944363" cy="5507048"/>
          </a:xfrm>
          <a:custGeom>
            <a:avLst/>
            <a:gdLst/>
            <a:ahLst/>
            <a:cxnLst/>
            <a:rect r="r" b="b" t="t" l="l"/>
            <a:pathLst>
              <a:path h="5507048" w="2944363">
                <a:moveTo>
                  <a:pt x="0" y="0"/>
                </a:moveTo>
                <a:lnTo>
                  <a:pt x="2944363" y="0"/>
                </a:lnTo>
                <a:lnTo>
                  <a:pt x="2944363" y="5507049"/>
                </a:lnTo>
                <a:lnTo>
                  <a:pt x="0" y="55070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11574" y="437882"/>
            <a:ext cx="17981182" cy="637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4"/>
              </a:lnSpc>
            </a:pPr>
            <a:r>
              <a:rPr lang="en-US" sz="4844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7. Determine the distribution of orders by hour of the day.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57912" y="9082218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10667384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815446" y="50529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356043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96163" y="6766075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5307635" y="858743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1574" y="7276003"/>
            <a:ext cx="696589" cy="69658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22414" y="3049809"/>
            <a:ext cx="9108815" cy="3799533"/>
          </a:xfrm>
          <a:custGeom>
            <a:avLst/>
            <a:gdLst/>
            <a:ahLst/>
            <a:cxnLst/>
            <a:rect r="r" b="b" t="t" l="l"/>
            <a:pathLst>
              <a:path h="3799533" w="9108815">
                <a:moveTo>
                  <a:pt x="0" y="0"/>
                </a:moveTo>
                <a:lnTo>
                  <a:pt x="9108815" y="0"/>
                </a:lnTo>
                <a:lnTo>
                  <a:pt x="9108815" y="3799533"/>
                </a:lnTo>
                <a:lnTo>
                  <a:pt x="0" y="379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31040" y="3304415"/>
            <a:ext cx="4765311" cy="3544927"/>
          </a:xfrm>
          <a:custGeom>
            <a:avLst/>
            <a:gdLst/>
            <a:ahLst/>
            <a:cxnLst/>
            <a:rect r="r" b="b" t="t" l="l"/>
            <a:pathLst>
              <a:path h="3544927" w="4765311">
                <a:moveTo>
                  <a:pt x="0" y="0"/>
                </a:moveTo>
                <a:lnTo>
                  <a:pt x="4765311" y="0"/>
                </a:lnTo>
                <a:lnTo>
                  <a:pt x="4765311" y="3544927"/>
                </a:lnTo>
                <a:lnTo>
                  <a:pt x="0" y="3544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164283" y="602183"/>
            <a:ext cx="17622318" cy="134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8"/>
              </a:lnSpc>
            </a:pPr>
            <a:r>
              <a:rPr lang="en-US" sz="5238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8. Join relevant tables to find the category-wise    distribution of pizzas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7868" y="9176977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9915791" y="871050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7079175" y="245462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356043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11429" y="7835250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4747543" y="9202702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1574" y="7276003"/>
            <a:ext cx="696589" cy="69658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99954" y="2306881"/>
            <a:ext cx="14362751" cy="3949757"/>
          </a:xfrm>
          <a:custGeom>
            <a:avLst/>
            <a:gdLst/>
            <a:ahLst/>
            <a:cxnLst/>
            <a:rect r="r" b="b" t="t" l="l"/>
            <a:pathLst>
              <a:path h="3949757" w="14362751">
                <a:moveTo>
                  <a:pt x="0" y="0"/>
                </a:moveTo>
                <a:lnTo>
                  <a:pt x="14362751" y="0"/>
                </a:lnTo>
                <a:lnTo>
                  <a:pt x="14362751" y="3949756"/>
                </a:lnTo>
                <a:lnTo>
                  <a:pt x="0" y="3949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99954" y="6647162"/>
            <a:ext cx="5582183" cy="2089006"/>
          </a:xfrm>
          <a:custGeom>
            <a:avLst/>
            <a:gdLst/>
            <a:ahLst/>
            <a:cxnLst/>
            <a:rect r="r" b="b" t="t" l="l"/>
            <a:pathLst>
              <a:path h="2089006" w="5582183">
                <a:moveTo>
                  <a:pt x="0" y="0"/>
                </a:moveTo>
                <a:lnTo>
                  <a:pt x="5582182" y="0"/>
                </a:lnTo>
                <a:lnTo>
                  <a:pt x="5582182" y="2089007"/>
                </a:lnTo>
                <a:lnTo>
                  <a:pt x="0" y="2089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35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4574" y="527478"/>
            <a:ext cx="17753171" cy="134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5180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9. 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63558">
            <a:off x="11320649" y="8416268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498823">
            <a:off x="16852009" y="423182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55670">
            <a:off x="-304395" y="356043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20928" y="823759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885531">
            <a:off x="16855677" y="2137802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11574" y="7276003"/>
            <a:ext cx="696589" cy="69658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893140" y="1790429"/>
            <a:ext cx="12966985" cy="4682600"/>
          </a:xfrm>
          <a:custGeom>
            <a:avLst/>
            <a:gdLst/>
            <a:ahLst/>
            <a:cxnLst/>
            <a:rect r="r" b="b" t="t" l="l"/>
            <a:pathLst>
              <a:path h="4682600" w="12966985">
                <a:moveTo>
                  <a:pt x="0" y="0"/>
                </a:moveTo>
                <a:lnTo>
                  <a:pt x="12966985" y="0"/>
                </a:lnTo>
                <a:lnTo>
                  <a:pt x="12966985" y="4682600"/>
                </a:lnTo>
                <a:lnTo>
                  <a:pt x="0" y="4682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4" r="0" b="-36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44052" y="6726989"/>
            <a:ext cx="7199948" cy="2670396"/>
          </a:xfrm>
          <a:custGeom>
            <a:avLst/>
            <a:gdLst/>
            <a:ahLst/>
            <a:cxnLst/>
            <a:rect r="r" b="b" t="t" l="l"/>
            <a:pathLst>
              <a:path h="2670396" w="7199948">
                <a:moveTo>
                  <a:pt x="0" y="0"/>
                </a:moveTo>
                <a:lnTo>
                  <a:pt x="7199948" y="0"/>
                </a:lnTo>
                <a:lnTo>
                  <a:pt x="7199948" y="2670397"/>
                </a:lnTo>
                <a:lnTo>
                  <a:pt x="0" y="2670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756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432223"/>
            <a:ext cx="17594337" cy="128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6"/>
              </a:lnSpc>
            </a:pPr>
            <a:r>
              <a:rPr lang="en-US" sz="4966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10. Determine the top 3 most ordered pizza types based  on revenue.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63558">
            <a:off x="15429491" y="265773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498823">
            <a:off x="11790071" y="834707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55670">
            <a:off x="-77424" y="191533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6421" y="791657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885531">
            <a:off x="-403623" y="707837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20088" y="7187537"/>
            <a:ext cx="4728594" cy="2838310"/>
          </a:xfrm>
          <a:custGeom>
            <a:avLst/>
            <a:gdLst/>
            <a:ahLst/>
            <a:cxnLst/>
            <a:rect r="r" b="b" t="t" l="l"/>
            <a:pathLst>
              <a:path h="2838310" w="4728594">
                <a:moveTo>
                  <a:pt x="0" y="0"/>
                </a:moveTo>
                <a:lnTo>
                  <a:pt x="4728594" y="0"/>
                </a:lnTo>
                <a:lnTo>
                  <a:pt x="4728594" y="2838310"/>
                </a:lnTo>
                <a:lnTo>
                  <a:pt x="0" y="2838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6" r="0" b="-1077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20088" y="1872967"/>
            <a:ext cx="11538172" cy="5177755"/>
          </a:xfrm>
          <a:custGeom>
            <a:avLst/>
            <a:gdLst/>
            <a:ahLst/>
            <a:cxnLst/>
            <a:rect r="r" b="b" t="t" l="l"/>
            <a:pathLst>
              <a:path h="5177755" w="11538172">
                <a:moveTo>
                  <a:pt x="0" y="0"/>
                </a:moveTo>
                <a:lnTo>
                  <a:pt x="11538173" y="0"/>
                </a:lnTo>
                <a:lnTo>
                  <a:pt x="11538173" y="5177755"/>
                </a:lnTo>
                <a:lnTo>
                  <a:pt x="0" y="5177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61541" y="409725"/>
            <a:ext cx="18611081" cy="134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8"/>
              </a:lnSpc>
            </a:pPr>
            <a:r>
              <a:rPr lang="en-US" sz="5238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11. 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93379">
            <a:off x="-209135" y="754109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0582">
            <a:off x="9084518" y="881449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55560" y="979956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885531">
            <a:off x="-822910" y="322695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9057" y="2467422"/>
            <a:ext cx="12339266" cy="5352157"/>
          </a:xfrm>
          <a:custGeom>
            <a:avLst/>
            <a:gdLst/>
            <a:ahLst/>
            <a:cxnLst/>
            <a:rect r="r" b="b" t="t" l="l"/>
            <a:pathLst>
              <a:path h="5352157" w="12339266">
                <a:moveTo>
                  <a:pt x="0" y="0"/>
                </a:moveTo>
                <a:lnTo>
                  <a:pt x="12339266" y="0"/>
                </a:lnTo>
                <a:lnTo>
                  <a:pt x="12339266" y="5352156"/>
                </a:lnTo>
                <a:lnTo>
                  <a:pt x="0" y="5352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71404" y="1449562"/>
            <a:ext cx="4519766" cy="5270217"/>
          </a:xfrm>
          <a:custGeom>
            <a:avLst/>
            <a:gdLst/>
            <a:ahLst/>
            <a:cxnLst/>
            <a:rect r="r" b="b" t="t" l="l"/>
            <a:pathLst>
              <a:path h="5270217" w="4519766">
                <a:moveTo>
                  <a:pt x="0" y="0"/>
                </a:moveTo>
                <a:lnTo>
                  <a:pt x="4519765" y="0"/>
                </a:lnTo>
                <a:lnTo>
                  <a:pt x="4519765" y="5270217"/>
                </a:lnTo>
                <a:lnTo>
                  <a:pt x="0" y="5270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67966" y="6719779"/>
            <a:ext cx="4523204" cy="3446186"/>
          </a:xfrm>
          <a:custGeom>
            <a:avLst/>
            <a:gdLst/>
            <a:ahLst/>
            <a:cxnLst/>
            <a:rect r="r" b="b" t="t" l="l"/>
            <a:pathLst>
              <a:path h="3446186" w="4523204">
                <a:moveTo>
                  <a:pt x="0" y="0"/>
                </a:moveTo>
                <a:lnTo>
                  <a:pt x="4523203" y="0"/>
                </a:lnTo>
                <a:lnTo>
                  <a:pt x="4523203" y="3446186"/>
                </a:lnTo>
                <a:lnTo>
                  <a:pt x="0" y="3446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022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780" y="343199"/>
            <a:ext cx="19352653" cy="68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5238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12.Analyze the cumulative revenue generated over time.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62615">
            <a:off x="15541274" y="7245714"/>
            <a:ext cx="1322144" cy="2393021"/>
          </a:xfrm>
          <a:custGeom>
            <a:avLst/>
            <a:gdLst/>
            <a:ahLst/>
            <a:cxnLst/>
            <a:rect r="r" b="b" t="t" l="l"/>
            <a:pathLst>
              <a:path h="2393021" w="1322144">
                <a:moveTo>
                  <a:pt x="0" y="0"/>
                </a:moveTo>
                <a:lnTo>
                  <a:pt x="1322144" y="0"/>
                </a:lnTo>
                <a:lnTo>
                  <a:pt x="1322144" y="2393020"/>
                </a:lnTo>
                <a:lnTo>
                  <a:pt x="0" y="239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91530">
            <a:off x="5601395" y="8464848"/>
            <a:ext cx="1401876" cy="2326113"/>
          </a:xfrm>
          <a:custGeom>
            <a:avLst/>
            <a:gdLst/>
            <a:ahLst/>
            <a:cxnLst/>
            <a:rect r="r" b="b" t="t" l="l"/>
            <a:pathLst>
              <a:path h="2326113" w="1401876">
                <a:moveTo>
                  <a:pt x="0" y="0"/>
                </a:moveTo>
                <a:lnTo>
                  <a:pt x="1401876" y="0"/>
                </a:lnTo>
                <a:lnTo>
                  <a:pt x="1401876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40" r="0" b="-45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119392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914" y="2010592"/>
            <a:ext cx="11301259" cy="5919034"/>
          </a:xfrm>
          <a:custGeom>
            <a:avLst/>
            <a:gdLst/>
            <a:ahLst/>
            <a:cxnLst/>
            <a:rect r="r" b="b" t="t" l="l"/>
            <a:pathLst>
              <a:path h="5919034" w="11301259">
                <a:moveTo>
                  <a:pt x="0" y="0"/>
                </a:moveTo>
                <a:lnTo>
                  <a:pt x="11301259" y="0"/>
                </a:lnTo>
                <a:lnTo>
                  <a:pt x="11301259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34360" y="2820635"/>
            <a:ext cx="6407977" cy="4418771"/>
          </a:xfrm>
          <a:custGeom>
            <a:avLst/>
            <a:gdLst/>
            <a:ahLst/>
            <a:cxnLst/>
            <a:rect r="r" b="b" t="t" l="l"/>
            <a:pathLst>
              <a:path h="4418771" w="6407977">
                <a:moveTo>
                  <a:pt x="0" y="0"/>
                </a:moveTo>
                <a:lnTo>
                  <a:pt x="6407976" y="0"/>
                </a:lnTo>
                <a:lnTo>
                  <a:pt x="6407976" y="4418770"/>
                </a:lnTo>
                <a:lnTo>
                  <a:pt x="0" y="4418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971" y="289607"/>
            <a:ext cx="18118029" cy="103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4005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13. Determine the top 3 most ordered pizza types based on revenue for each pizza category.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489842">
            <a:off x="11724915" y="886786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3157" y="1797851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06831" y="8484667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0122817" y="-388747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7"/>
                </a:moveTo>
                <a:lnTo>
                  <a:pt x="0" y="2402697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950831" y="22300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7"/>
                </a:lnTo>
                <a:lnTo>
                  <a:pt x="2337169" y="2402697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90199" y="7433559"/>
            <a:ext cx="1106756" cy="1106756"/>
          </a:xfrm>
          <a:custGeom>
            <a:avLst/>
            <a:gdLst/>
            <a:ahLst/>
            <a:cxnLst/>
            <a:rect r="r" b="b" t="t" l="l"/>
            <a:pathLst>
              <a:path h="1106756" w="1106756">
                <a:moveTo>
                  <a:pt x="0" y="0"/>
                </a:moveTo>
                <a:lnTo>
                  <a:pt x="1106755" y="0"/>
                </a:lnTo>
                <a:lnTo>
                  <a:pt x="1106755" y="1106756"/>
                </a:lnTo>
                <a:lnTo>
                  <a:pt x="0" y="1106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83844" y="8565918"/>
            <a:ext cx="719466" cy="719466"/>
          </a:xfrm>
          <a:custGeom>
            <a:avLst/>
            <a:gdLst/>
            <a:ahLst/>
            <a:cxnLst/>
            <a:rect r="r" b="b" t="t" l="l"/>
            <a:pathLst>
              <a:path h="719466" w="719466">
                <a:moveTo>
                  <a:pt x="0" y="0"/>
                </a:moveTo>
                <a:lnTo>
                  <a:pt x="719465" y="0"/>
                </a:lnTo>
                <a:lnTo>
                  <a:pt x="719465" y="719466"/>
                </a:lnTo>
                <a:lnTo>
                  <a:pt x="0" y="7194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55389" y="6638268"/>
            <a:ext cx="872024" cy="766716"/>
          </a:xfrm>
          <a:custGeom>
            <a:avLst/>
            <a:gdLst/>
            <a:ahLst/>
            <a:cxnLst/>
            <a:rect r="r" b="b" t="t" l="l"/>
            <a:pathLst>
              <a:path h="766716" w="872024">
                <a:moveTo>
                  <a:pt x="0" y="0"/>
                </a:moveTo>
                <a:lnTo>
                  <a:pt x="872025" y="0"/>
                </a:lnTo>
                <a:lnTo>
                  <a:pt x="872025" y="766716"/>
                </a:lnTo>
                <a:lnTo>
                  <a:pt x="0" y="7667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92139" y="3562771"/>
            <a:ext cx="7024637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Fredoka"/>
                <a:ea typeface="Fredoka"/>
                <a:cs typeface="Fredoka"/>
                <a:sym typeface="Fredoka"/>
              </a:rPr>
              <a:t>THANK YOU!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04458" y="6886575"/>
            <a:ext cx="3519011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SRUTHIKA BEKKUNUTI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04458" y="8770786"/>
            <a:ext cx="5527178" cy="347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  <a:spcBef>
                <a:spcPct val="0"/>
              </a:spcBef>
            </a:pPr>
            <a:r>
              <a:rPr lang="en-US" sz="2587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www.linkedin.com/in/contact-sruthika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04458" y="7822213"/>
            <a:ext cx="3847141" cy="37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6"/>
              </a:lnSpc>
              <a:spcBef>
                <a:spcPct val="0"/>
              </a:spcBef>
            </a:pPr>
            <a:r>
              <a:rPr lang="en-US" sz="2786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Sruthika0727@gmail.com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57912" y="9082218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8550212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337514" y="-24151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02648" y="491891"/>
            <a:ext cx="9415701" cy="96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9"/>
              </a:lnSpc>
              <a:spcBef>
                <a:spcPct val="0"/>
              </a:spcBef>
            </a:pPr>
            <a:r>
              <a:rPr lang="en-US" sz="7399">
                <a:solidFill>
                  <a:srgbClr val="FEDBB2"/>
                </a:solidFill>
                <a:latin typeface="Fredoka"/>
                <a:ea typeface="Fredoka"/>
                <a:cs typeface="Fredoka"/>
                <a:sym typeface="Fredoka"/>
              </a:rPr>
              <a:t>PROJECT SUMMARY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9906" y="551900"/>
            <a:ext cx="696589" cy="6965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35808" y="2055960"/>
            <a:ext cx="1236021" cy="144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7"/>
              </a:lnSpc>
            </a:pPr>
            <a:r>
              <a:rPr lang="en-US" sz="9630" spc="182">
                <a:solidFill>
                  <a:srgbClr val="FEDBB2"/>
                </a:solidFill>
                <a:latin typeface="Kollektif"/>
                <a:ea typeface="Kollektif"/>
                <a:cs typeface="Kollektif"/>
                <a:sym typeface="Kollektif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79456" y="5716159"/>
            <a:ext cx="1580566" cy="144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7"/>
              </a:lnSpc>
            </a:pPr>
            <a:r>
              <a:rPr lang="en-US" sz="9630" spc="182">
                <a:solidFill>
                  <a:srgbClr val="FEDBB2"/>
                </a:solidFill>
                <a:latin typeface="Kollektif"/>
                <a:ea typeface="Kollektif"/>
                <a:cs typeface="Kollektif"/>
                <a:sym typeface="Kollektif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28677" y="2251396"/>
            <a:ext cx="1482125" cy="144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7"/>
              </a:lnSpc>
            </a:pPr>
            <a:r>
              <a:rPr lang="en-US" sz="9630" spc="182">
                <a:solidFill>
                  <a:srgbClr val="FEDBB2"/>
                </a:solidFill>
                <a:latin typeface="Kollektif"/>
                <a:ea typeface="Kollektif"/>
                <a:cs typeface="Kollektif"/>
                <a:sym typeface="Kollektif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1592" y="5716159"/>
            <a:ext cx="1450236" cy="144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7"/>
              </a:lnSpc>
            </a:pPr>
            <a:r>
              <a:rPr lang="en-US" sz="9630" spc="182">
                <a:solidFill>
                  <a:srgbClr val="FEDBB2"/>
                </a:solidFill>
                <a:latin typeface="Kollektif"/>
                <a:ea typeface="Kollektif"/>
                <a:cs typeface="Kollektif"/>
                <a:sym typeface="Kollektif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58485" y="5937631"/>
            <a:ext cx="2847022" cy="47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3527">
                <a:solidFill>
                  <a:srgbClr val="E59C2D"/>
                </a:solidFill>
                <a:latin typeface="Fredoka"/>
                <a:ea typeface="Fredoka"/>
                <a:cs typeface="Fredoka"/>
                <a:sym typeface="Fredoka"/>
              </a:rPr>
              <a:t>TOOLS USED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61329" y="3134266"/>
            <a:ext cx="6690970" cy="2009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</a:pPr>
            <a:r>
              <a:rPr lang="en-US" sz="26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   Analyze pizza sales data</a:t>
            </a:r>
          </a:p>
          <a:p>
            <a:pPr algn="l" marL="572933" indent="-286466" lvl="1">
              <a:lnSpc>
                <a:spcPts val="2653"/>
              </a:lnSpc>
              <a:buFont typeface="Arial"/>
              <a:buChar char="•"/>
            </a:pPr>
            <a:r>
              <a:rPr lang="en-US" sz="26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provide actionable insights on sales performance</a:t>
            </a:r>
          </a:p>
          <a:p>
            <a:pPr algn="l" marL="572933" indent="-286466" lvl="1">
              <a:lnSpc>
                <a:spcPts val="2653"/>
              </a:lnSpc>
              <a:buFont typeface="Arial"/>
              <a:buChar char="•"/>
            </a:pPr>
            <a:r>
              <a:rPr lang="en-US" sz="26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customer preferences, and</a:t>
            </a:r>
          </a:p>
          <a:p>
            <a:pPr algn="l" marL="572933" indent="-286466" lvl="1">
              <a:lnSpc>
                <a:spcPts val="2653"/>
              </a:lnSpc>
              <a:buFont typeface="Arial"/>
              <a:buChar char="•"/>
            </a:pPr>
            <a:r>
              <a:rPr lang="en-US" sz="26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revenue generation</a:t>
            </a:r>
          </a:p>
          <a:p>
            <a:pPr algn="ctr">
              <a:lnSpc>
                <a:spcPts val="255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309256" y="2299021"/>
            <a:ext cx="5101233" cy="47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3527">
                <a:solidFill>
                  <a:srgbClr val="E59C2D"/>
                </a:solidFill>
                <a:latin typeface="Fredoka"/>
                <a:ea typeface="Fredoka"/>
                <a:cs typeface="Fredoka"/>
                <a:sym typeface="Fredoka"/>
              </a:rPr>
              <a:t>ABOUT THE DATA SET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60022" y="2744050"/>
            <a:ext cx="6690970" cy="2331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3"/>
              </a:lnSpc>
            </a:pPr>
            <a:r>
              <a:rPr lang="en-US" sz="25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  </a:t>
            </a:r>
          </a:p>
          <a:p>
            <a:pPr algn="l" marL="572933" indent="-286466" lvl="1">
              <a:lnSpc>
                <a:spcPts val="2653"/>
              </a:lnSpc>
              <a:buFont typeface="Arial"/>
              <a:buChar char="•"/>
            </a:pPr>
            <a:r>
              <a:rPr lang="en-US" sz="26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Analyzing sales records from a pizza restaurant, spanning one year.</a:t>
            </a:r>
          </a:p>
          <a:p>
            <a:pPr algn="l">
              <a:lnSpc>
                <a:spcPts val="2653"/>
              </a:lnSpc>
            </a:pPr>
          </a:p>
          <a:p>
            <a:pPr algn="l" marL="572933" indent="-286466" lvl="1">
              <a:lnSpc>
                <a:spcPts val="2653"/>
              </a:lnSpc>
              <a:buFont typeface="Arial"/>
              <a:buChar char="•"/>
            </a:pPr>
            <a:r>
              <a:rPr lang="en-US" sz="26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Dataset has 48,620 sales transactions to analyze</a:t>
            </a:r>
          </a:p>
          <a:p>
            <a:pPr algn="ctr">
              <a:lnSpc>
                <a:spcPts val="2553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741399" y="5959221"/>
            <a:ext cx="5512237" cy="44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  <a:spcBef>
                <a:spcPct val="0"/>
              </a:spcBef>
            </a:pPr>
            <a:r>
              <a:rPr lang="en-US" sz="3427">
                <a:solidFill>
                  <a:srgbClr val="E59C2D"/>
                </a:solidFill>
                <a:latin typeface="Fredoka"/>
                <a:ea typeface="Fredoka"/>
                <a:cs typeface="Fredoka"/>
                <a:sym typeface="Fredoka"/>
              </a:rPr>
              <a:t>FEATURES OF THE TOPIC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61329" y="6590249"/>
            <a:ext cx="6690970" cy="167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933" indent="-286466" lvl="1">
              <a:lnSpc>
                <a:spcPts val="2653"/>
              </a:lnSpc>
              <a:buFont typeface="Arial"/>
              <a:buChar char="•"/>
            </a:pPr>
            <a:r>
              <a:rPr lang="en-US" sz="26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 Sub Query</a:t>
            </a:r>
          </a:p>
          <a:p>
            <a:pPr algn="l" marL="572933" indent="-286466" lvl="1">
              <a:lnSpc>
                <a:spcPts val="2653"/>
              </a:lnSpc>
              <a:buFont typeface="Arial"/>
              <a:buChar char="•"/>
            </a:pPr>
            <a:r>
              <a:rPr lang="en-US" sz="26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Group by</a:t>
            </a:r>
          </a:p>
          <a:p>
            <a:pPr algn="l" marL="572933" indent="-286466" lvl="1">
              <a:lnSpc>
                <a:spcPts val="2653"/>
              </a:lnSpc>
              <a:buFont typeface="Arial"/>
              <a:buChar char="•"/>
            </a:pPr>
            <a:r>
              <a:rPr lang="en-US" sz="26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Cumulative sum</a:t>
            </a:r>
          </a:p>
          <a:p>
            <a:pPr algn="l" marL="572933" indent="-286466" lvl="1">
              <a:lnSpc>
                <a:spcPts val="2653"/>
              </a:lnSpc>
              <a:buFont typeface="Arial"/>
              <a:buChar char="•"/>
            </a:pPr>
            <a:r>
              <a:rPr lang="en-US" sz="26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Visualizations</a:t>
            </a:r>
          </a:p>
          <a:p>
            <a:pPr algn="ctr">
              <a:lnSpc>
                <a:spcPts val="255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822910" y="2299021"/>
            <a:ext cx="2551747" cy="47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3527">
                <a:solidFill>
                  <a:srgbClr val="E59C2D"/>
                </a:solidFill>
                <a:latin typeface="Fredoka"/>
                <a:ea typeface="Fredoka"/>
                <a:cs typeface="Fredoka"/>
                <a:sym typeface="Fredoka"/>
              </a:rPr>
              <a:t>OBJECTIVE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44135" y="6299322"/>
            <a:ext cx="5356770" cy="1342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3"/>
              </a:lnSpc>
            </a:pPr>
            <a:r>
              <a:rPr lang="en-US" sz="25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  </a:t>
            </a:r>
          </a:p>
          <a:p>
            <a:pPr algn="l" marL="572933" indent="-286466" lvl="1">
              <a:lnSpc>
                <a:spcPts val="2653"/>
              </a:lnSpc>
              <a:buFont typeface="Arial"/>
              <a:buChar char="•"/>
            </a:pPr>
            <a:r>
              <a:rPr lang="en-US" sz="2653">
                <a:solidFill>
                  <a:srgbClr val="84A63B"/>
                </a:solidFill>
                <a:latin typeface="Fredoka"/>
                <a:ea typeface="Fredoka"/>
                <a:cs typeface="Fredoka"/>
                <a:sym typeface="Fredoka"/>
              </a:rPr>
              <a:t>MYSQL for data querying and manipulation</a:t>
            </a:r>
          </a:p>
          <a:p>
            <a:pPr algn="l">
              <a:lnSpc>
                <a:spcPts val="26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759" y="1349029"/>
            <a:ext cx="17510482" cy="933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3"/>
              </a:lnSpc>
            </a:pP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1.  Retrieve the total number of orders placed.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2. Calculate the total revenue generated from pizza sales.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3. Identify the highest-priced pizza.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4. Identify the most common pizza size ordered.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5. List the top 5 most ordered pizza types along with their quantities.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6. Join the necessary tables to find the total quantity of each pizza category ordered.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7. Determine the distribution of orders by hour of the day.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8. Join relevant tables to find the category-wise distribution of pizzas.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9. Group the orders by date and calculate the average number of pizzas ordered per day.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10. Determine the top 3 most ordered pizza types based on revenue.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11. Calculate the percentage contribution of each pizza type to total revenue.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12. Analyze the cumulative revenue generated over time.</a:t>
            </a:r>
          </a:p>
          <a:p>
            <a:pPr algn="l">
              <a:lnSpc>
                <a:spcPts val="4483"/>
              </a:lnSpc>
            </a:pPr>
            <a:r>
              <a:rPr lang="en-US" sz="3050">
                <a:solidFill>
                  <a:srgbClr val="99FFD7"/>
                </a:solidFill>
                <a:latin typeface="Fredoka"/>
                <a:ea typeface="Fredoka"/>
                <a:cs typeface="Fredoka"/>
                <a:sym typeface="Fredoka"/>
              </a:rPr>
              <a:t>13. Determine the top 3 most ordered pizza types based on revenue for each pizza category.</a:t>
            </a:r>
          </a:p>
          <a:p>
            <a:pPr algn="l">
              <a:lnSpc>
                <a:spcPts val="1256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328940" y="504482"/>
            <a:ext cx="10687050" cy="92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FE500"/>
                </a:solidFill>
                <a:latin typeface="Fredoka"/>
                <a:ea typeface="Fredoka"/>
                <a:cs typeface="Fredoka"/>
                <a:sym typeface="Fredoka"/>
              </a:rPr>
              <a:t>PROBLEM STATEMENTS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57912" y="9082218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8115483" y="861575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337514" y="-24151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356043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074054" y="584341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9906" y="551900"/>
            <a:ext cx="696589" cy="69658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419159" y="5829300"/>
            <a:ext cx="4703262" cy="3276430"/>
          </a:xfrm>
          <a:custGeom>
            <a:avLst/>
            <a:gdLst/>
            <a:ahLst/>
            <a:cxnLst/>
            <a:rect r="r" b="b" t="t" l="l"/>
            <a:pathLst>
              <a:path h="3276430" w="4703262">
                <a:moveTo>
                  <a:pt x="0" y="0"/>
                </a:moveTo>
                <a:lnTo>
                  <a:pt x="4703262" y="0"/>
                </a:lnTo>
                <a:lnTo>
                  <a:pt x="4703262" y="3276430"/>
                </a:lnTo>
                <a:lnTo>
                  <a:pt x="0" y="3276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92096" y="2017669"/>
            <a:ext cx="4792940" cy="3125831"/>
          </a:xfrm>
          <a:custGeom>
            <a:avLst/>
            <a:gdLst/>
            <a:ahLst/>
            <a:cxnLst/>
            <a:rect r="r" b="b" t="t" l="l"/>
            <a:pathLst>
              <a:path h="3125831" w="4792940">
                <a:moveTo>
                  <a:pt x="0" y="0"/>
                </a:moveTo>
                <a:lnTo>
                  <a:pt x="4792940" y="0"/>
                </a:lnTo>
                <a:lnTo>
                  <a:pt x="4792940" y="3125831"/>
                </a:lnTo>
                <a:lnTo>
                  <a:pt x="0" y="3125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89998" y="1938356"/>
            <a:ext cx="4632424" cy="3205144"/>
          </a:xfrm>
          <a:custGeom>
            <a:avLst/>
            <a:gdLst/>
            <a:ahLst/>
            <a:cxnLst/>
            <a:rect r="r" b="b" t="t" l="l"/>
            <a:pathLst>
              <a:path h="3205144" w="4632424">
                <a:moveTo>
                  <a:pt x="0" y="0"/>
                </a:moveTo>
                <a:lnTo>
                  <a:pt x="4632423" y="0"/>
                </a:lnTo>
                <a:lnTo>
                  <a:pt x="4632423" y="3205144"/>
                </a:lnTo>
                <a:lnTo>
                  <a:pt x="0" y="3205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187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92096" y="5829300"/>
            <a:ext cx="4781022" cy="3075738"/>
          </a:xfrm>
          <a:custGeom>
            <a:avLst/>
            <a:gdLst/>
            <a:ahLst/>
            <a:cxnLst/>
            <a:rect r="r" b="b" t="t" l="l"/>
            <a:pathLst>
              <a:path h="3075738" w="4781022">
                <a:moveTo>
                  <a:pt x="0" y="0"/>
                </a:moveTo>
                <a:lnTo>
                  <a:pt x="4781022" y="0"/>
                </a:lnTo>
                <a:lnTo>
                  <a:pt x="4781022" y="3075738"/>
                </a:lnTo>
                <a:lnTo>
                  <a:pt x="0" y="30757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27" t="0" r="-11827" b="-80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56444" y="279482"/>
            <a:ext cx="7003256" cy="96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9"/>
              </a:lnSpc>
              <a:spcBef>
                <a:spcPct val="0"/>
              </a:spcBef>
            </a:pPr>
            <a:r>
              <a:rPr lang="en-US" sz="7399">
                <a:solidFill>
                  <a:srgbClr val="FEDBB2"/>
                </a:solidFill>
                <a:latin typeface="Fredoka"/>
                <a:ea typeface="Fredoka"/>
                <a:cs typeface="Fredoka"/>
                <a:sym typeface="Fredoka"/>
              </a:rPr>
              <a:t>DATA SCHEMA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57912" y="9082218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8115483" y="861575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952774" y="245462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356043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074054" y="584341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1574" y="7276003"/>
            <a:ext cx="696589" cy="69658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495020" y="1487102"/>
            <a:ext cx="7656559" cy="7312795"/>
          </a:xfrm>
          <a:custGeom>
            <a:avLst/>
            <a:gdLst/>
            <a:ahLst/>
            <a:cxnLst/>
            <a:rect r="r" b="b" t="t" l="l"/>
            <a:pathLst>
              <a:path h="7312795" w="7656559">
                <a:moveTo>
                  <a:pt x="0" y="0"/>
                </a:moveTo>
                <a:lnTo>
                  <a:pt x="7656559" y="0"/>
                </a:lnTo>
                <a:lnTo>
                  <a:pt x="7656559" y="7312796"/>
                </a:lnTo>
                <a:lnTo>
                  <a:pt x="0" y="7312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13924"/>
            <a:ext cx="16230600" cy="92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4"/>
              </a:lnSpc>
              <a:spcBef>
                <a:spcPct val="0"/>
              </a:spcBef>
            </a:pPr>
            <a:r>
              <a:rPr lang="en-US" sz="6974">
                <a:solidFill>
                  <a:srgbClr val="E6C8BD"/>
                </a:solidFill>
                <a:latin typeface="Fredoka"/>
                <a:ea typeface="Fredoka"/>
                <a:cs typeface="Fredoka"/>
                <a:sym typeface="Fredoka"/>
              </a:rPr>
              <a:t>CREATING DATABASE AND TABLES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57912" y="9082218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8115483" y="861575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952774" y="245462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356043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074054" y="584341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1574" y="7276003"/>
            <a:ext cx="696589" cy="69658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91212" y="2885102"/>
            <a:ext cx="15105576" cy="732580"/>
          </a:xfrm>
          <a:custGeom>
            <a:avLst/>
            <a:gdLst/>
            <a:ahLst/>
            <a:cxnLst/>
            <a:rect r="r" b="b" t="t" l="l"/>
            <a:pathLst>
              <a:path h="732580" w="15105576">
                <a:moveTo>
                  <a:pt x="0" y="0"/>
                </a:moveTo>
                <a:lnTo>
                  <a:pt x="15105576" y="0"/>
                </a:lnTo>
                <a:lnTo>
                  <a:pt x="15105576" y="732580"/>
                </a:lnTo>
                <a:lnTo>
                  <a:pt x="0" y="73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675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53724" y="4723491"/>
            <a:ext cx="4379466" cy="2900807"/>
          </a:xfrm>
          <a:custGeom>
            <a:avLst/>
            <a:gdLst/>
            <a:ahLst/>
            <a:cxnLst/>
            <a:rect r="r" b="b" t="t" l="l"/>
            <a:pathLst>
              <a:path h="2900807" w="4379466">
                <a:moveTo>
                  <a:pt x="0" y="0"/>
                </a:moveTo>
                <a:lnTo>
                  <a:pt x="4379465" y="0"/>
                </a:lnTo>
                <a:lnTo>
                  <a:pt x="4379465" y="2900807"/>
                </a:lnTo>
                <a:lnTo>
                  <a:pt x="0" y="2900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0545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8194" y="1031176"/>
            <a:ext cx="1725930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6000"/>
              </a:lnSpc>
              <a:buAutoNum type="arabicPeriod" startAt="1"/>
            </a:pPr>
            <a:r>
              <a:rPr lang="en-US" sz="6000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Retrieve the total number of orders placed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2196" y="9404787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7795548" y="726731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670">
            <a:off x="-9123" y="1895258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258300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885531">
            <a:off x="15826977" y="6953435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32111" y="5582549"/>
            <a:ext cx="696589" cy="6965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97886" y="2745698"/>
            <a:ext cx="16466146" cy="2836851"/>
          </a:xfrm>
          <a:custGeom>
            <a:avLst/>
            <a:gdLst/>
            <a:ahLst/>
            <a:cxnLst/>
            <a:rect r="r" b="b" t="t" l="l"/>
            <a:pathLst>
              <a:path h="2836851" w="16466146">
                <a:moveTo>
                  <a:pt x="0" y="0"/>
                </a:moveTo>
                <a:lnTo>
                  <a:pt x="16466147" y="0"/>
                </a:lnTo>
                <a:lnTo>
                  <a:pt x="16466147" y="2836851"/>
                </a:lnTo>
                <a:lnTo>
                  <a:pt x="0" y="2836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35" b="-2093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61767" y="6279138"/>
            <a:ext cx="5289148" cy="2330414"/>
          </a:xfrm>
          <a:custGeom>
            <a:avLst/>
            <a:gdLst/>
            <a:ahLst/>
            <a:cxnLst/>
            <a:rect r="r" b="b" t="t" l="l"/>
            <a:pathLst>
              <a:path h="2330414" w="5289148">
                <a:moveTo>
                  <a:pt x="0" y="0"/>
                </a:moveTo>
                <a:lnTo>
                  <a:pt x="5289149" y="0"/>
                </a:lnTo>
                <a:lnTo>
                  <a:pt x="5289149" y="2330415"/>
                </a:lnTo>
                <a:lnTo>
                  <a:pt x="0" y="2330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806" t="-51968" r="-4966" b="-6087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87541" y="923288"/>
            <a:ext cx="15341062" cy="138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5347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2.Calculate the total revenue generated from pizza sales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57912" y="9082218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8115483" y="861575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952774" y="245462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356043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074054" y="584341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1574" y="7276003"/>
            <a:ext cx="696589" cy="69658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273530" y="2002316"/>
            <a:ext cx="13132677" cy="3271485"/>
          </a:xfrm>
          <a:custGeom>
            <a:avLst/>
            <a:gdLst/>
            <a:ahLst/>
            <a:cxnLst/>
            <a:rect r="r" b="b" t="t" l="l"/>
            <a:pathLst>
              <a:path h="3271485" w="13132677">
                <a:moveTo>
                  <a:pt x="0" y="0"/>
                </a:moveTo>
                <a:lnTo>
                  <a:pt x="13132677" y="0"/>
                </a:lnTo>
                <a:lnTo>
                  <a:pt x="13132677" y="3271485"/>
                </a:lnTo>
                <a:lnTo>
                  <a:pt x="0" y="3271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73530" y="5830373"/>
            <a:ext cx="6220017" cy="1973953"/>
          </a:xfrm>
          <a:custGeom>
            <a:avLst/>
            <a:gdLst/>
            <a:ahLst/>
            <a:cxnLst/>
            <a:rect r="r" b="b" t="t" l="l"/>
            <a:pathLst>
              <a:path h="1973953" w="6220017">
                <a:moveTo>
                  <a:pt x="0" y="0"/>
                </a:moveTo>
                <a:lnTo>
                  <a:pt x="6220016" y="0"/>
                </a:lnTo>
                <a:lnTo>
                  <a:pt x="6220016" y="1973953"/>
                </a:lnTo>
                <a:lnTo>
                  <a:pt x="0" y="1973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869" t="-35288" r="0" b="-3273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7077" y="695325"/>
            <a:ext cx="16012223" cy="78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76"/>
              </a:lnSpc>
            </a:pPr>
            <a:r>
              <a:rPr lang="en-US" sz="5976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3.Identify the highest-priced pizza.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099" y="9082218"/>
            <a:ext cx="696589" cy="69658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63558">
            <a:off x="10158147" y="847453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6805112" y="134329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356043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4047" y="791657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1615033" y="6191706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00563" y="1456586"/>
            <a:ext cx="12886873" cy="4034925"/>
          </a:xfrm>
          <a:custGeom>
            <a:avLst/>
            <a:gdLst/>
            <a:ahLst/>
            <a:cxnLst/>
            <a:rect r="r" b="b" t="t" l="l"/>
            <a:pathLst>
              <a:path h="4034925" w="12886873">
                <a:moveTo>
                  <a:pt x="0" y="0"/>
                </a:moveTo>
                <a:lnTo>
                  <a:pt x="12886874" y="0"/>
                </a:lnTo>
                <a:lnTo>
                  <a:pt x="12886874" y="4034925"/>
                </a:lnTo>
                <a:lnTo>
                  <a:pt x="0" y="4034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00563" y="5657087"/>
            <a:ext cx="4273805" cy="3773426"/>
          </a:xfrm>
          <a:custGeom>
            <a:avLst/>
            <a:gdLst/>
            <a:ahLst/>
            <a:cxnLst/>
            <a:rect r="r" b="b" t="t" l="l"/>
            <a:pathLst>
              <a:path h="3773426" w="4273805">
                <a:moveTo>
                  <a:pt x="0" y="0"/>
                </a:moveTo>
                <a:lnTo>
                  <a:pt x="4273805" y="0"/>
                </a:lnTo>
                <a:lnTo>
                  <a:pt x="4273805" y="3773426"/>
                </a:lnTo>
                <a:lnTo>
                  <a:pt x="0" y="3773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06" t="-14343" r="0" b="-467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4047" y="494561"/>
            <a:ext cx="18711314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C1FF72"/>
                </a:solidFill>
                <a:latin typeface="Fredoka"/>
                <a:ea typeface="Fredoka"/>
                <a:cs typeface="Fredoka"/>
                <a:sym typeface="Fredoka"/>
              </a:rPr>
              <a:t>4.Identify the most common pizza size ordered.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DAGarldVXcg</dc:identifier>
  <dcterms:modified xsi:type="dcterms:W3CDTF">2011-08-01T06:04:30Z</dcterms:modified>
  <cp:revision>1</cp:revision>
  <dc:title>Pizza's sales pdf</dc:title>
</cp:coreProperties>
</file>